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notesMasterIdLst>
    <p:notesMasterId r:id="rId17"/>
  </p:notesMasterIdLst>
  <p:handoutMasterIdLst>
    <p:handoutMasterId r:id="rId18"/>
  </p:handoutMasterIdLst>
  <p:sldIdLst>
    <p:sldId id="276" r:id="rId5"/>
    <p:sldId id="277" r:id="rId6"/>
    <p:sldId id="278" r:id="rId7"/>
    <p:sldId id="279" r:id="rId8"/>
    <p:sldId id="280" r:id="rId9"/>
    <p:sldId id="281" r:id="rId10"/>
    <p:sldId id="282" r:id="rId11"/>
    <p:sldId id="283" r:id="rId12"/>
    <p:sldId id="284" r:id="rId13"/>
    <p:sldId id="285" r:id="rId14"/>
    <p:sldId id="286" r:id="rId15"/>
    <p:sldId id="287"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84"/>
    <a:srgbClr val="063D5F"/>
    <a:srgbClr val="495961"/>
    <a:srgbClr val="8D3970"/>
    <a:srgbClr val="662953"/>
    <a:srgbClr val="F9FBFF"/>
    <a:srgbClr val="CA287A"/>
    <a:srgbClr val="DE2B32"/>
    <a:srgbClr val="4AAD87"/>
    <a:srgbClr val="AAC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88" autoAdjust="0"/>
  </p:normalViewPr>
  <p:slideViewPr>
    <p:cSldViewPr>
      <p:cViewPr varScale="1">
        <p:scale>
          <a:sx n="54" d="100"/>
          <a:sy n="54" d="100"/>
        </p:scale>
        <p:origin x="1664" y="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40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Henry" userId="76703920-1308-46f3-9f6c-79f820c3fbfe" providerId="ADAL" clId="{61E22066-F49A-469E-83F7-7C21EAB48D78}"/>
    <pc:docChg chg="custSel addSld delSld modSld">
      <pc:chgData name="Emily Henry" userId="76703920-1308-46f3-9f6c-79f820c3fbfe" providerId="ADAL" clId="{61E22066-F49A-469E-83F7-7C21EAB48D78}" dt="2025-12-06T14:33:15.493" v="1262" actId="2711"/>
      <pc:docMkLst>
        <pc:docMk/>
      </pc:docMkLst>
      <pc:sldChg chg="modSp mod">
        <pc:chgData name="Emily Henry" userId="76703920-1308-46f3-9f6c-79f820c3fbfe" providerId="ADAL" clId="{61E22066-F49A-469E-83F7-7C21EAB48D78}" dt="2025-12-06T14:26:17.623" v="301" actId="20577"/>
        <pc:sldMkLst>
          <pc:docMk/>
          <pc:sldMk cId="1435659058" sldId="276"/>
        </pc:sldMkLst>
        <pc:spChg chg="mod">
          <ac:chgData name="Emily Henry" userId="76703920-1308-46f3-9f6c-79f820c3fbfe" providerId="ADAL" clId="{61E22066-F49A-469E-83F7-7C21EAB48D78}" dt="2025-12-06T14:25:05.115" v="176" actId="1076"/>
          <ac:spMkLst>
            <pc:docMk/>
            <pc:sldMk cId="1435659058" sldId="276"/>
            <ac:spMk id="2" creationId="{00000000-0000-0000-0000-000000000000}"/>
          </ac:spMkLst>
        </pc:spChg>
        <pc:spChg chg="mod">
          <ac:chgData name="Emily Henry" userId="76703920-1308-46f3-9f6c-79f820c3fbfe" providerId="ADAL" clId="{61E22066-F49A-469E-83F7-7C21EAB48D78}" dt="2025-12-06T14:26:17.623" v="301" actId="20577"/>
          <ac:spMkLst>
            <pc:docMk/>
            <pc:sldMk cId="1435659058" sldId="276"/>
            <ac:spMk id="7" creationId="{6D7BB513-387C-86BA-35DB-FBFE1819F25F}"/>
          </ac:spMkLst>
        </pc:spChg>
      </pc:sldChg>
      <pc:sldChg chg="modSp mod">
        <pc:chgData name="Emily Henry" userId="76703920-1308-46f3-9f6c-79f820c3fbfe" providerId="ADAL" clId="{61E22066-F49A-469E-83F7-7C21EAB48D78}" dt="2025-12-06T14:26:45.088" v="312" actId="20577"/>
        <pc:sldMkLst>
          <pc:docMk/>
          <pc:sldMk cId="3128874025" sldId="277"/>
        </pc:sldMkLst>
        <pc:spChg chg="mod">
          <ac:chgData name="Emily Henry" userId="76703920-1308-46f3-9f6c-79f820c3fbfe" providerId="ADAL" clId="{61E22066-F49A-469E-83F7-7C21EAB48D78}" dt="2025-12-06T14:26:45.088" v="312" actId="20577"/>
          <ac:spMkLst>
            <pc:docMk/>
            <pc:sldMk cId="3128874025" sldId="277"/>
            <ac:spMk id="3" creationId="{09B2DBF2-AEB6-A0C5-31C9-ED4CBAB5376F}"/>
          </ac:spMkLst>
        </pc:spChg>
      </pc:sldChg>
      <pc:sldChg chg="modSp mod">
        <pc:chgData name="Emily Henry" userId="76703920-1308-46f3-9f6c-79f820c3fbfe" providerId="ADAL" clId="{61E22066-F49A-469E-83F7-7C21EAB48D78}" dt="2025-12-06T14:27:43.196" v="316" actId="14100"/>
        <pc:sldMkLst>
          <pc:docMk/>
          <pc:sldMk cId="3133030315" sldId="280"/>
        </pc:sldMkLst>
        <pc:spChg chg="mod">
          <ac:chgData name="Emily Henry" userId="76703920-1308-46f3-9f6c-79f820c3fbfe" providerId="ADAL" clId="{61E22066-F49A-469E-83F7-7C21EAB48D78}" dt="2025-12-06T14:27:43.196" v="316" actId="14100"/>
          <ac:spMkLst>
            <pc:docMk/>
            <pc:sldMk cId="3133030315" sldId="280"/>
            <ac:spMk id="2" creationId="{4D48A16F-C5B9-0EFB-7DB9-040AE685D420}"/>
          </ac:spMkLst>
        </pc:spChg>
      </pc:sldChg>
      <pc:sldChg chg="modSp mod">
        <pc:chgData name="Emily Henry" userId="76703920-1308-46f3-9f6c-79f820c3fbfe" providerId="ADAL" clId="{61E22066-F49A-469E-83F7-7C21EAB48D78}" dt="2025-12-06T14:28:10.961" v="317" actId="115"/>
        <pc:sldMkLst>
          <pc:docMk/>
          <pc:sldMk cId="3698873879" sldId="284"/>
        </pc:sldMkLst>
        <pc:spChg chg="mod">
          <ac:chgData name="Emily Henry" userId="76703920-1308-46f3-9f6c-79f820c3fbfe" providerId="ADAL" clId="{61E22066-F49A-469E-83F7-7C21EAB48D78}" dt="2025-12-06T14:28:10.961" v="317" actId="115"/>
          <ac:spMkLst>
            <pc:docMk/>
            <pc:sldMk cId="3698873879" sldId="284"/>
            <ac:spMk id="2" creationId="{D8982797-1009-EB37-DAD4-8559BFBED65B}"/>
          </ac:spMkLst>
        </pc:spChg>
      </pc:sldChg>
      <pc:sldChg chg="modSp mod">
        <pc:chgData name="Emily Henry" userId="76703920-1308-46f3-9f6c-79f820c3fbfe" providerId="ADAL" clId="{61E22066-F49A-469E-83F7-7C21EAB48D78}" dt="2025-12-06T14:30:21.192" v="724" actId="115"/>
        <pc:sldMkLst>
          <pc:docMk/>
          <pc:sldMk cId="3202297447" sldId="286"/>
        </pc:sldMkLst>
        <pc:spChg chg="mod">
          <ac:chgData name="Emily Henry" userId="76703920-1308-46f3-9f6c-79f820c3fbfe" providerId="ADAL" clId="{61E22066-F49A-469E-83F7-7C21EAB48D78}" dt="2025-12-06T14:28:24.828" v="330" actId="20577"/>
          <ac:spMkLst>
            <pc:docMk/>
            <pc:sldMk cId="3202297447" sldId="286"/>
            <ac:spMk id="2" creationId="{16174BF6-BD64-6795-9C25-9ADFBB756015}"/>
          </ac:spMkLst>
        </pc:spChg>
        <pc:spChg chg="mod">
          <ac:chgData name="Emily Henry" userId="76703920-1308-46f3-9f6c-79f820c3fbfe" providerId="ADAL" clId="{61E22066-F49A-469E-83F7-7C21EAB48D78}" dt="2025-12-06T14:30:21.192" v="724" actId="115"/>
          <ac:spMkLst>
            <pc:docMk/>
            <pc:sldMk cId="3202297447" sldId="286"/>
            <ac:spMk id="3" creationId="{38D5BAFE-8F25-9444-C850-E5EBE6A45C6A}"/>
          </ac:spMkLst>
        </pc:spChg>
      </pc:sldChg>
      <pc:sldChg chg="modSp new mod">
        <pc:chgData name="Emily Henry" userId="76703920-1308-46f3-9f6c-79f820c3fbfe" providerId="ADAL" clId="{61E22066-F49A-469E-83F7-7C21EAB48D78}" dt="2025-12-06T14:33:15.493" v="1262" actId="2711"/>
        <pc:sldMkLst>
          <pc:docMk/>
          <pc:sldMk cId="2528653076" sldId="287"/>
        </pc:sldMkLst>
        <pc:spChg chg="mod">
          <ac:chgData name="Emily Henry" userId="76703920-1308-46f3-9f6c-79f820c3fbfe" providerId="ADAL" clId="{61E22066-F49A-469E-83F7-7C21EAB48D78}" dt="2025-12-06T14:30:29.752" v="756" actId="20577"/>
          <ac:spMkLst>
            <pc:docMk/>
            <pc:sldMk cId="2528653076" sldId="287"/>
            <ac:spMk id="2" creationId="{AF194F83-1135-F8BA-FCCA-245891A2207B}"/>
          </ac:spMkLst>
        </pc:spChg>
        <pc:spChg chg="mod">
          <ac:chgData name="Emily Henry" userId="76703920-1308-46f3-9f6c-79f820c3fbfe" providerId="ADAL" clId="{61E22066-F49A-469E-83F7-7C21EAB48D78}" dt="2025-12-06T14:33:15.493" v="1262" actId="2711"/>
          <ac:spMkLst>
            <pc:docMk/>
            <pc:sldMk cId="2528653076" sldId="287"/>
            <ac:spMk id="3" creationId="{4C92610A-FD72-233F-4BCC-40C5281A53E5}"/>
          </ac:spMkLst>
        </pc:spChg>
      </pc:sldChg>
      <pc:sldChg chg="del">
        <pc:chgData name="Emily Henry" userId="76703920-1308-46f3-9f6c-79f820c3fbfe" providerId="ADAL" clId="{61E22066-F49A-469E-83F7-7C21EAB48D78}" dt="2025-12-06T14:27:25.242" v="313" actId="47"/>
        <pc:sldMkLst>
          <pc:docMk/>
          <pc:sldMk cId="3569564215" sldId="287"/>
        </pc:sldMkLst>
      </pc:sldChg>
      <pc:sldChg chg="del">
        <pc:chgData name="Emily Henry" userId="76703920-1308-46f3-9f6c-79f820c3fbfe" providerId="ADAL" clId="{61E22066-F49A-469E-83F7-7C21EAB48D78}" dt="2025-12-06T14:27:26.459" v="314" actId="47"/>
        <pc:sldMkLst>
          <pc:docMk/>
          <pc:sldMk cId="3422207838"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D454761-1460-C44E-8EE9-132392DCD1C4}" type="datetimeFigureOut">
              <a:rPr lang="en-US" smtClean="0"/>
              <a:t>12/6/2025</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5A82BE9-307A-AB49-B561-9E71E3CE8979}" type="slidenum">
              <a:rPr lang="en-US" smtClean="0"/>
              <a:t>‹#›</a:t>
            </a:fld>
            <a:endParaRPr lang="en-US"/>
          </a:p>
        </p:txBody>
      </p:sp>
    </p:spTree>
    <p:extLst>
      <p:ext uri="{BB962C8B-B14F-4D97-AF65-F5344CB8AC3E}">
        <p14:creationId xmlns:p14="http://schemas.microsoft.com/office/powerpoint/2010/main" val="206512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0A3D421-3143-47CA-ACA9-5443A0940D94}" type="datetimeFigureOut">
              <a:rPr lang="en-GB" smtClean="0"/>
              <a:t>06/12/2025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2FA50D6-6132-4FF4-AFC5-01B946DDB4AB}" type="slidenum">
              <a:rPr lang="en-GB" smtClean="0"/>
              <a:t>‹#›</a:t>
            </a:fld>
            <a:endParaRPr lang="en-GB"/>
          </a:p>
        </p:txBody>
      </p:sp>
    </p:spTree>
    <p:extLst>
      <p:ext uri="{BB962C8B-B14F-4D97-AF65-F5344CB8AC3E}">
        <p14:creationId xmlns:p14="http://schemas.microsoft.com/office/powerpoint/2010/main" val="50769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A50D6-6132-4FF4-AFC5-01B946DDB4AB}" type="slidenum">
              <a:rPr lang="en-GB" smtClean="0"/>
              <a:t>1</a:t>
            </a:fld>
            <a:endParaRPr lang="en-GB"/>
          </a:p>
        </p:txBody>
      </p:sp>
    </p:spTree>
    <p:extLst>
      <p:ext uri="{BB962C8B-B14F-4D97-AF65-F5344CB8AC3E}">
        <p14:creationId xmlns:p14="http://schemas.microsoft.com/office/powerpoint/2010/main" val="284723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95961"/>
                </a:solidFill>
              </a:defRPr>
            </a:lvl1pPr>
          </a:lstStyle>
          <a:p>
            <a:r>
              <a:rPr lang="en-US" dirty="0"/>
              <a:t>TITLE</a:t>
            </a:r>
            <a:endParaRPr lang="en-GB" dirty="0"/>
          </a:p>
        </p:txBody>
      </p:sp>
      <p:sp>
        <p:nvSpPr>
          <p:cNvPr id="5" name="Text Placeholder 2"/>
          <p:cNvSpPr>
            <a:spLocks noGrp="1"/>
          </p:cNvSpPr>
          <p:nvPr>
            <p:ph type="body" sz="quarter" idx="10"/>
          </p:nvPr>
        </p:nvSpPr>
        <p:spPr>
          <a:xfrm>
            <a:off x="467544" y="1844824"/>
            <a:ext cx="8135937" cy="4393059"/>
          </a:xfrm>
        </p:spPr>
        <p:txBody>
          <a:bodyPr/>
          <a:lstStyle>
            <a:lvl1pPr>
              <a:spcBef>
                <a:spcPts val="0"/>
              </a:spcBef>
              <a:spcAft>
                <a:spcPts val="1200"/>
              </a:spcAft>
              <a:defRPr sz="2000">
                <a:solidFill>
                  <a:srgbClr val="495961"/>
                </a:solidFill>
              </a:defRPr>
            </a:lvl1pPr>
            <a:lvl2pPr>
              <a:spcBef>
                <a:spcPts val="0"/>
              </a:spcBef>
              <a:spcAft>
                <a:spcPts val="1200"/>
              </a:spcAft>
              <a:defRPr sz="1800">
                <a:solidFill>
                  <a:srgbClr val="495961"/>
                </a:solidFill>
              </a:defRPr>
            </a:lvl2pPr>
            <a:lvl3pPr>
              <a:spcBef>
                <a:spcPts val="0"/>
              </a:spcBef>
              <a:spcAft>
                <a:spcPts val="1200"/>
              </a:spcAft>
              <a:defRPr>
                <a:solidFill>
                  <a:srgbClr val="495961"/>
                </a:solidFill>
              </a:defRPr>
            </a:lvl3pPr>
            <a:lvl4pPr>
              <a:spcBef>
                <a:spcPts val="0"/>
              </a:spcBef>
              <a:spcAft>
                <a:spcPts val="1200"/>
              </a:spcAft>
              <a:defRPr>
                <a:solidFill>
                  <a:srgbClr val="495961"/>
                </a:solidFill>
              </a:defRPr>
            </a:lvl4pPr>
            <a:lvl5pPr>
              <a:spcBef>
                <a:spcPts val="0"/>
              </a:spcBef>
              <a:spcAft>
                <a:spcPts val="1200"/>
              </a:spcAft>
              <a:defRPr>
                <a:solidFill>
                  <a:srgbClr val="4959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66917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692696"/>
            <a:ext cx="8136904"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7" name="Text Placeholder 2"/>
          <p:cNvSpPr>
            <a:spLocks noGrp="1"/>
          </p:cNvSpPr>
          <p:nvPr>
            <p:ph type="body" idx="1"/>
          </p:nvPr>
        </p:nvSpPr>
        <p:spPr>
          <a:xfrm>
            <a:off x="467544" y="1844824"/>
            <a:ext cx="8147248" cy="438194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3"/>
          <p:cNvSpPr txBox="1"/>
          <p:nvPr/>
        </p:nvSpPr>
        <p:spPr>
          <a:xfrm>
            <a:off x="8244408" y="6400134"/>
            <a:ext cx="720080" cy="246221"/>
          </a:xfrm>
          <a:prstGeom prst="rect">
            <a:avLst/>
          </a:prstGeom>
          <a:noFill/>
        </p:spPr>
        <p:txBody>
          <a:bodyPr wrap="square" rtlCol="0">
            <a:spAutoFit/>
          </a:bodyPr>
          <a:lstStyle/>
          <a:p>
            <a:pPr algn="r"/>
            <a:fld id="{14274112-3819-4E3C-A2C8-15D563C4EB1E}" type="slidenum">
              <a:rPr lang="en-GB" sz="1000" smtClean="0">
                <a:solidFill>
                  <a:srgbClr val="495961"/>
                </a:solidFill>
              </a:rPr>
              <a:t>‹#›</a:t>
            </a:fld>
            <a:endParaRPr lang="en-GB" sz="1000" dirty="0">
              <a:solidFill>
                <a:srgbClr val="495961"/>
              </a:solidFill>
            </a:endParaRPr>
          </a:p>
        </p:txBody>
      </p:sp>
      <p:pic>
        <p:nvPicPr>
          <p:cNvPr id="9" name="University Logo" descr="Logo&#10;&#10;Description automatically generated with medium confidence">
            <a:extLst>
              <a:ext uri="{FF2B5EF4-FFF2-40B4-BE49-F238E27FC236}">
                <a16:creationId xmlns:a16="http://schemas.microsoft.com/office/drawing/2014/main" id="{6745DF3F-7D11-3742-A2BB-7A033F566A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72198" y="-279125"/>
            <a:ext cx="2880322" cy="1619893"/>
          </a:xfrm>
          <a:prstGeom prst="rect">
            <a:avLst/>
          </a:prstGeom>
        </p:spPr>
      </p:pic>
    </p:spTree>
    <p:extLst>
      <p:ext uri="{BB962C8B-B14F-4D97-AF65-F5344CB8AC3E}">
        <p14:creationId xmlns:p14="http://schemas.microsoft.com/office/powerpoint/2010/main" val="175160366"/>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914400" rtl="0" eaLnBrk="1" latinLnBrk="0" hangingPunct="1">
        <a:spcBef>
          <a:spcPct val="0"/>
        </a:spcBef>
        <a:buNone/>
        <a:defRPr sz="3200" kern="1200" spc="-150">
          <a:solidFill>
            <a:srgbClr val="495961"/>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116632"/>
            <a:ext cx="1728192" cy="936104"/>
          </a:xfrm>
        </p:spPr>
        <p:txBody>
          <a:bodyPr/>
          <a:lstStyle/>
          <a:p>
            <a:r>
              <a:rPr lang="en-US" b="1" dirty="0"/>
              <a:t>ITAP</a:t>
            </a:r>
          </a:p>
        </p:txBody>
      </p:sp>
      <p:sp>
        <p:nvSpPr>
          <p:cNvPr id="7" name="TextBox 6">
            <a:extLst>
              <a:ext uri="{FF2B5EF4-FFF2-40B4-BE49-F238E27FC236}">
                <a16:creationId xmlns:a16="http://schemas.microsoft.com/office/drawing/2014/main" id="{6D7BB513-387C-86BA-35DB-FBFE1819F25F}"/>
              </a:ext>
            </a:extLst>
          </p:cNvPr>
          <p:cNvSpPr txBox="1"/>
          <p:nvPr/>
        </p:nvSpPr>
        <p:spPr>
          <a:xfrm>
            <a:off x="251520" y="1228397"/>
            <a:ext cx="8640960" cy="4401205"/>
          </a:xfrm>
          <a:prstGeom prst="rect">
            <a:avLst/>
          </a:prstGeom>
          <a:noFill/>
        </p:spPr>
        <p:txBody>
          <a:bodyPr wrap="square" rtlCol="0">
            <a:spAutoFit/>
          </a:bodyPr>
          <a:lstStyle/>
          <a:p>
            <a:r>
              <a:rPr lang="en-GB" sz="2800" dirty="0">
                <a:latin typeface="Aptos" panose="020B0004020202020204" pitchFamily="34" charset="0"/>
              </a:rPr>
              <a:t>Many BTs have several strategies for formative assessment but the emphasis now is on sharpening their understanding of how and when to use these.</a:t>
            </a:r>
          </a:p>
          <a:p>
            <a:endParaRPr lang="en-GB" sz="2800" dirty="0">
              <a:latin typeface="Aptos" panose="020B0004020202020204" pitchFamily="34" charset="0"/>
            </a:endParaRPr>
          </a:p>
          <a:p>
            <a:r>
              <a:rPr lang="en-GB" sz="2800" dirty="0">
                <a:latin typeface="Aptos" panose="020B0004020202020204" pitchFamily="34" charset="0"/>
              </a:rPr>
              <a:t>The focus for this ITAP is on </a:t>
            </a:r>
            <a:r>
              <a:rPr lang="en-GB" sz="2800" u="sng" dirty="0">
                <a:latin typeface="Aptos" panose="020B0004020202020204" pitchFamily="34" charset="0"/>
              </a:rPr>
              <a:t>where</a:t>
            </a:r>
            <a:r>
              <a:rPr lang="en-GB" sz="2800" dirty="0">
                <a:latin typeface="Aptos" panose="020B0004020202020204" pitchFamily="34" charset="0"/>
              </a:rPr>
              <a:t> in the lesson assessment is taking place and for what purpose.</a:t>
            </a:r>
          </a:p>
          <a:p>
            <a:endParaRPr lang="en-GB" sz="2800" dirty="0">
              <a:latin typeface="Aptos" panose="020B0004020202020204" pitchFamily="34" charset="0"/>
            </a:endParaRPr>
          </a:p>
          <a:p>
            <a:r>
              <a:rPr lang="en-GB" sz="2800" dirty="0">
                <a:latin typeface="Aptos" panose="020B0004020202020204" pitchFamily="34" charset="0"/>
              </a:rPr>
              <a:t>There is also a focus on </a:t>
            </a:r>
            <a:r>
              <a:rPr lang="en-GB" sz="2800" u="sng" dirty="0">
                <a:latin typeface="Aptos" panose="020B0004020202020204" pitchFamily="34" charset="0"/>
              </a:rPr>
              <a:t>how</a:t>
            </a:r>
            <a:r>
              <a:rPr lang="en-GB" sz="2800" dirty="0">
                <a:latin typeface="Aptos" panose="020B0004020202020204" pitchFamily="34" charset="0"/>
              </a:rPr>
              <a:t> assessment is taking place by looking in detail at the language used when designing assessment opportunities such as MCQs.</a:t>
            </a:r>
          </a:p>
        </p:txBody>
      </p:sp>
    </p:spTree>
    <p:extLst>
      <p:ext uri="{BB962C8B-B14F-4D97-AF65-F5344CB8AC3E}">
        <p14:creationId xmlns:p14="http://schemas.microsoft.com/office/powerpoint/2010/main" val="1435659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65CFB3-75AA-82FC-C336-6105A0DBC857}"/>
              </a:ext>
            </a:extLst>
          </p:cNvPr>
          <p:cNvPicPr>
            <a:picLocks noChangeAspect="1"/>
          </p:cNvPicPr>
          <p:nvPr/>
        </p:nvPicPr>
        <p:blipFill>
          <a:blip r:embed="rId2"/>
          <a:srcRect l="12987" t="17801" r="19288" b="8001"/>
          <a:stretch>
            <a:fillRect/>
          </a:stretch>
        </p:blipFill>
        <p:spPr>
          <a:xfrm>
            <a:off x="467544" y="1340768"/>
            <a:ext cx="7488832" cy="4615210"/>
          </a:xfrm>
          <a:prstGeom prst="rect">
            <a:avLst/>
          </a:prstGeom>
        </p:spPr>
      </p:pic>
    </p:spTree>
    <p:extLst>
      <p:ext uri="{BB962C8B-B14F-4D97-AF65-F5344CB8AC3E}">
        <p14:creationId xmlns:p14="http://schemas.microsoft.com/office/powerpoint/2010/main" val="1170786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4BF6-BD64-6795-9C25-9ADFBB756015}"/>
              </a:ext>
            </a:extLst>
          </p:cNvPr>
          <p:cNvSpPr>
            <a:spLocks noGrp="1"/>
          </p:cNvSpPr>
          <p:nvPr>
            <p:ph type="title"/>
          </p:nvPr>
        </p:nvSpPr>
        <p:spPr/>
        <p:txBody>
          <a:bodyPr/>
          <a:lstStyle/>
          <a:p>
            <a:r>
              <a:rPr lang="en-GB" dirty="0"/>
              <a:t>Follow up in Schools</a:t>
            </a:r>
          </a:p>
        </p:txBody>
      </p:sp>
      <p:sp>
        <p:nvSpPr>
          <p:cNvPr id="3" name="Text Placeholder 2">
            <a:extLst>
              <a:ext uri="{FF2B5EF4-FFF2-40B4-BE49-F238E27FC236}">
                <a16:creationId xmlns:a16="http://schemas.microsoft.com/office/drawing/2014/main" id="{38D5BAFE-8F25-9444-C850-E5EBE6A45C6A}"/>
              </a:ext>
            </a:extLst>
          </p:cNvPr>
          <p:cNvSpPr>
            <a:spLocks noGrp="1"/>
          </p:cNvSpPr>
          <p:nvPr>
            <p:ph type="body" sz="quarter" idx="10"/>
          </p:nvPr>
        </p:nvSpPr>
        <p:spPr>
          <a:xfrm>
            <a:off x="179512" y="1844824"/>
            <a:ext cx="8856984" cy="4393059"/>
          </a:xfrm>
        </p:spPr>
        <p:txBody>
          <a:bodyPr/>
          <a:lstStyle/>
          <a:p>
            <a:pPr marL="0" indent="0">
              <a:buNone/>
            </a:pPr>
            <a:r>
              <a:rPr lang="en-GB" sz="3200" dirty="0">
                <a:latin typeface="Aptos" panose="020B0004020202020204" pitchFamily="34" charset="0"/>
              </a:rPr>
              <a:t>Beginning Teachers worked on lesson plans for a lesson they will be teaching in their main placement. Senior staff read and discussed these with BTs to test their understanding of why they had designed the assessment opportunities they had. They have taught a key part of that lesson to their peers during subject follow-up and now </a:t>
            </a:r>
            <a:r>
              <a:rPr lang="en-GB" sz="3200" b="1" u="sng" dirty="0">
                <a:latin typeface="Aptos" panose="020B0004020202020204" pitchFamily="34" charset="0"/>
              </a:rPr>
              <a:t>need to teach the full lesson </a:t>
            </a:r>
            <a:r>
              <a:rPr lang="en-GB" sz="3200" dirty="0">
                <a:latin typeface="Aptos" panose="020B0004020202020204" pitchFamily="34" charset="0"/>
              </a:rPr>
              <a:t>in schools.</a:t>
            </a:r>
          </a:p>
        </p:txBody>
      </p:sp>
    </p:spTree>
    <p:extLst>
      <p:ext uri="{BB962C8B-B14F-4D97-AF65-F5344CB8AC3E}">
        <p14:creationId xmlns:p14="http://schemas.microsoft.com/office/powerpoint/2010/main" val="3202297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4F83-1135-F8BA-FCCA-245891A2207B}"/>
              </a:ext>
            </a:extLst>
          </p:cNvPr>
          <p:cNvSpPr>
            <a:spLocks noGrp="1"/>
          </p:cNvSpPr>
          <p:nvPr>
            <p:ph type="title"/>
          </p:nvPr>
        </p:nvSpPr>
        <p:spPr/>
        <p:txBody>
          <a:bodyPr/>
          <a:lstStyle/>
          <a:p>
            <a:r>
              <a:rPr lang="en-GB" dirty="0"/>
              <a:t>What should feedback look like?</a:t>
            </a:r>
            <a:endParaRPr lang="en-US" dirty="0"/>
          </a:p>
        </p:txBody>
      </p:sp>
      <p:sp>
        <p:nvSpPr>
          <p:cNvPr id="3" name="Text Placeholder 2">
            <a:extLst>
              <a:ext uri="{FF2B5EF4-FFF2-40B4-BE49-F238E27FC236}">
                <a16:creationId xmlns:a16="http://schemas.microsoft.com/office/drawing/2014/main" id="{4C92610A-FD72-233F-4BCC-40C5281A53E5}"/>
              </a:ext>
            </a:extLst>
          </p:cNvPr>
          <p:cNvSpPr>
            <a:spLocks noGrp="1"/>
          </p:cNvSpPr>
          <p:nvPr>
            <p:ph type="body" sz="quarter" idx="10"/>
          </p:nvPr>
        </p:nvSpPr>
        <p:spPr/>
        <p:txBody>
          <a:bodyPr/>
          <a:lstStyle/>
          <a:p>
            <a:r>
              <a:rPr lang="en-GB" dirty="0">
                <a:latin typeface="Aptos" panose="020B0004020202020204" pitchFamily="34" charset="0"/>
              </a:rPr>
              <a:t>Mentors should focus on which methods of assessment were used at key points in the lesson and explore during feedback why these were chosen.</a:t>
            </a:r>
          </a:p>
          <a:p>
            <a:r>
              <a:rPr lang="en-GB" dirty="0">
                <a:latin typeface="Aptos" panose="020B0004020202020204" pitchFamily="34" charset="0"/>
              </a:rPr>
              <a:t>Were these always necessary? </a:t>
            </a:r>
          </a:p>
          <a:p>
            <a:r>
              <a:rPr lang="en-GB" dirty="0">
                <a:latin typeface="Aptos" panose="020B0004020202020204" pitchFamily="34" charset="0"/>
              </a:rPr>
              <a:t>What information was gained from each activity? (whole-class understanding/a snapshot of a particular group etc)</a:t>
            </a:r>
          </a:p>
          <a:p>
            <a:endParaRPr lang="en-GB" dirty="0">
              <a:latin typeface="Aptos" panose="020B0004020202020204" pitchFamily="34" charset="0"/>
            </a:endParaRPr>
          </a:p>
          <a:p>
            <a:r>
              <a:rPr lang="en-GB" dirty="0">
                <a:latin typeface="Aptos" panose="020B0004020202020204" pitchFamily="34" charset="0"/>
              </a:rPr>
              <a:t>There should also be discussion around the language used in each task e.g. Did multiple choice questions lead pupils to a particular answer? Did it allow them to guess? Etc.</a:t>
            </a:r>
            <a:endParaRPr lang="en-US" dirty="0">
              <a:latin typeface="Aptos" panose="020B0004020202020204" pitchFamily="34" charset="0"/>
            </a:endParaRPr>
          </a:p>
        </p:txBody>
      </p:sp>
    </p:spTree>
    <p:extLst>
      <p:ext uri="{BB962C8B-B14F-4D97-AF65-F5344CB8AC3E}">
        <p14:creationId xmlns:p14="http://schemas.microsoft.com/office/powerpoint/2010/main" val="252865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9E11-8BB9-F8C2-AC00-D72D34DDC95E}"/>
              </a:ext>
            </a:extLst>
          </p:cNvPr>
          <p:cNvSpPr>
            <a:spLocks noGrp="1"/>
          </p:cNvSpPr>
          <p:nvPr>
            <p:ph type="title"/>
          </p:nvPr>
        </p:nvSpPr>
        <p:spPr/>
        <p:txBody>
          <a:bodyPr/>
          <a:lstStyle/>
          <a:p>
            <a:r>
              <a:rPr lang="en-GB" dirty="0"/>
              <a:t>Introduction</a:t>
            </a:r>
          </a:p>
        </p:txBody>
      </p:sp>
      <p:sp>
        <p:nvSpPr>
          <p:cNvPr id="3" name="Text Placeholder 2">
            <a:extLst>
              <a:ext uri="{FF2B5EF4-FFF2-40B4-BE49-F238E27FC236}">
                <a16:creationId xmlns:a16="http://schemas.microsoft.com/office/drawing/2014/main" id="{09B2DBF2-AEB6-A0C5-31C9-ED4CBAB5376F}"/>
              </a:ext>
            </a:extLst>
          </p:cNvPr>
          <p:cNvSpPr>
            <a:spLocks noGrp="1"/>
          </p:cNvSpPr>
          <p:nvPr>
            <p:ph type="body" sz="quarter" idx="10"/>
          </p:nvPr>
        </p:nvSpPr>
        <p:spPr/>
        <p:txBody>
          <a:bodyPr/>
          <a:lstStyle/>
          <a:p>
            <a:r>
              <a:rPr lang="en-GB" sz="3200" dirty="0">
                <a:latin typeface="Aptos" panose="020B0004020202020204" pitchFamily="34" charset="0"/>
              </a:rPr>
              <a:t>What is formative assessment?</a:t>
            </a:r>
          </a:p>
          <a:p>
            <a:r>
              <a:rPr lang="en-GB" sz="3200" dirty="0">
                <a:latin typeface="Aptos" panose="020B0004020202020204" pitchFamily="34" charset="0"/>
              </a:rPr>
              <a:t>Scenarios to consider – are these formative assessment?</a:t>
            </a:r>
          </a:p>
          <a:p>
            <a:r>
              <a:rPr lang="en-GB" sz="3200" dirty="0">
                <a:latin typeface="Aptos" panose="020B0004020202020204" pitchFamily="34" charset="0"/>
              </a:rPr>
              <a:t>Signposting to reading for possible use in second assignment.</a:t>
            </a:r>
          </a:p>
          <a:p>
            <a:endParaRPr lang="en-GB" sz="3200" dirty="0">
              <a:latin typeface="Aptos" panose="020B0004020202020204" pitchFamily="34" charset="0"/>
            </a:endParaRPr>
          </a:p>
        </p:txBody>
      </p:sp>
    </p:spTree>
    <p:extLst>
      <p:ext uri="{BB962C8B-B14F-4D97-AF65-F5344CB8AC3E}">
        <p14:creationId xmlns:p14="http://schemas.microsoft.com/office/powerpoint/2010/main" val="3128874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37B5B5-52F9-F136-009B-21F2C4F2BBAD}"/>
              </a:ext>
            </a:extLst>
          </p:cNvPr>
          <p:cNvPicPr>
            <a:picLocks noChangeAspect="1"/>
          </p:cNvPicPr>
          <p:nvPr/>
        </p:nvPicPr>
        <p:blipFill>
          <a:blip r:embed="rId2"/>
          <a:srcRect l="12201" t="19201" r="12988" b="8001"/>
          <a:stretch>
            <a:fillRect/>
          </a:stretch>
        </p:blipFill>
        <p:spPr>
          <a:xfrm>
            <a:off x="683568" y="1340768"/>
            <a:ext cx="7893185" cy="4320480"/>
          </a:xfrm>
          <a:prstGeom prst="rect">
            <a:avLst/>
          </a:prstGeom>
        </p:spPr>
      </p:pic>
    </p:spTree>
    <p:extLst>
      <p:ext uri="{BB962C8B-B14F-4D97-AF65-F5344CB8AC3E}">
        <p14:creationId xmlns:p14="http://schemas.microsoft.com/office/powerpoint/2010/main" val="4937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2937B5-1B19-C686-2FA2-817ADF75D68E}"/>
              </a:ext>
            </a:extLst>
          </p:cNvPr>
          <p:cNvPicPr>
            <a:picLocks noChangeAspect="1"/>
          </p:cNvPicPr>
          <p:nvPr/>
        </p:nvPicPr>
        <p:blipFill>
          <a:blip r:embed="rId2"/>
          <a:srcRect l="31100" t="24800" r="31100" b="12201"/>
          <a:stretch>
            <a:fillRect/>
          </a:stretch>
        </p:blipFill>
        <p:spPr>
          <a:xfrm>
            <a:off x="15656" y="323655"/>
            <a:ext cx="6624736" cy="6210690"/>
          </a:xfrm>
          <a:prstGeom prst="rect">
            <a:avLst/>
          </a:prstGeom>
        </p:spPr>
      </p:pic>
    </p:spTree>
    <p:extLst>
      <p:ext uri="{BB962C8B-B14F-4D97-AF65-F5344CB8AC3E}">
        <p14:creationId xmlns:p14="http://schemas.microsoft.com/office/powerpoint/2010/main" val="102557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A16F-C5B9-0EFB-7DB9-040AE685D420}"/>
              </a:ext>
            </a:extLst>
          </p:cNvPr>
          <p:cNvSpPr>
            <a:spLocks noGrp="1"/>
          </p:cNvSpPr>
          <p:nvPr>
            <p:ph type="title"/>
          </p:nvPr>
        </p:nvSpPr>
        <p:spPr>
          <a:xfrm>
            <a:off x="107504" y="692696"/>
            <a:ext cx="8496944" cy="936104"/>
          </a:xfrm>
        </p:spPr>
        <p:txBody>
          <a:bodyPr/>
          <a:lstStyle/>
          <a:p>
            <a:r>
              <a:rPr lang="en-GB" b="1" dirty="0"/>
              <a:t>How to find out what pupils already know?</a:t>
            </a:r>
          </a:p>
        </p:txBody>
      </p:sp>
      <p:sp>
        <p:nvSpPr>
          <p:cNvPr id="3" name="Text Placeholder 2">
            <a:extLst>
              <a:ext uri="{FF2B5EF4-FFF2-40B4-BE49-F238E27FC236}">
                <a16:creationId xmlns:a16="http://schemas.microsoft.com/office/drawing/2014/main" id="{D5D9C980-37A8-6271-48CA-52DDEE1F8B0A}"/>
              </a:ext>
            </a:extLst>
          </p:cNvPr>
          <p:cNvSpPr>
            <a:spLocks noGrp="1"/>
          </p:cNvSpPr>
          <p:nvPr>
            <p:ph type="body" sz="quarter" idx="10"/>
          </p:nvPr>
        </p:nvSpPr>
        <p:spPr/>
        <p:txBody>
          <a:bodyPr/>
          <a:lstStyle/>
          <a:p>
            <a:r>
              <a:rPr lang="en-GB" sz="3200" dirty="0">
                <a:latin typeface="Aptos" panose="020B0004020202020204" pitchFamily="34" charset="0"/>
              </a:rPr>
              <a:t>Framing questions that test understanding</a:t>
            </a:r>
          </a:p>
          <a:p>
            <a:r>
              <a:rPr lang="en-GB" sz="3200" dirty="0">
                <a:latin typeface="Aptos" panose="020B0004020202020204" pitchFamily="34" charset="0"/>
              </a:rPr>
              <a:t>Starting with ‘why’ to explore answers </a:t>
            </a:r>
          </a:p>
        </p:txBody>
      </p:sp>
      <p:pic>
        <p:nvPicPr>
          <p:cNvPr id="5" name="Picture 4">
            <a:extLst>
              <a:ext uri="{FF2B5EF4-FFF2-40B4-BE49-F238E27FC236}">
                <a16:creationId xmlns:a16="http://schemas.microsoft.com/office/drawing/2014/main" id="{8A1C100C-11DD-7BF7-BCB1-A6F4D75837E7}"/>
              </a:ext>
            </a:extLst>
          </p:cNvPr>
          <p:cNvPicPr>
            <a:picLocks noChangeAspect="1"/>
          </p:cNvPicPr>
          <p:nvPr/>
        </p:nvPicPr>
        <p:blipFill>
          <a:blip r:embed="rId2"/>
          <a:srcRect l="11011" t="19201" r="20476" b="70172"/>
          <a:stretch>
            <a:fillRect/>
          </a:stretch>
        </p:blipFill>
        <p:spPr>
          <a:xfrm>
            <a:off x="911624" y="5829909"/>
            <a:ext cx="6158956" cy="670790"/>
          </a:xfrm>
          <a:prstGeom prst="rect">
            <a:avLst/>
          </a:prstGeom>
        </p:spPr>
      </p:pic>
      <p:pic>
        <p:nvPicPr>
          <p:cNvPr id="9" name="Picture 8">
            <a:extLst>
              <a:ext uri="{FF2B5EF4-FFF2-40B4-BE49-F238E27FC236}">
                <a16:creationId xmlns:a16="http://schemas.microsoft.com/office/drawing/2014/main" id="{8DB5CE0A-65FC-5F3D-036D-883E5004CB63}"/>
              </a:ext>
            </a:extLst>
          </p:cNvPr>
          <p:cNvPicPr>
            <a:picLocks noChangeAspect="1"/>
          </p:cNvPicPr>
          <p:nvPr/>
        </p:nvPicPr>
        <p:blipFill>
          <a:blip r:embed="rId3"/>
          <a:srcRect l="12988" t="19201" r="21651" b="15000"/>
          <a:stretch>
            <a:fillRect/>
          </a:stretch>
        </p:blipFill>
        <p:spPr>
          <a:xfrm>
            <a:off x="1835696" y="3018829"/>
            <a:ext cx="4310813" cy="2441063"/>
          </a:xfrm>
          <a:prstGeom prst="rect">
            <a:avLst/>
          </a:prstGeom>
        </p:spPr>
      </p:pic>
    </p:spTree>
    <p:extLst>
      <p:ext uri="{BB962C8B-B14F-4D97-AF65-F5344CB8AC3E}">
        <p14:creationId xmlns:p14="http://schemas.microsoft.com/office/powerpoint/2010/main" val="313303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75D82-1E06-4140-4956-1DCABE749F10}"/>
              </a:ext>
            </a:extLst>
          </p:cNvPr>
          <p:cNvSpPr>
            <a:spLocks noGrp="1"/>
          </p:cNvSpPr>
          <p:nvPr>
            <p:ph type="title"/>
          </p:nvPr>
        </p:nvSpPr>
        <p:spPr>
          <a:xfrm>
            <a:off x="1871700" y="152065"/>
            <a:ext cx="3960440" cy="936104"/>
          </a:xfrm>
        </p:spPr>
        <p:txBody>
          <a:bodyPr/>
          <a:lstStyle/>
          <a:p>
            <a:r>
              <a:rPr lang="en-GB" b="1" dirty="0"/>
              <a:t>During the Lesson</a:t>
            </a:r>
          </a:p>
        </p:txBody>
      </p:sp>
      <p:sp>
        <p:nvSpPr>
          <p:cNvPr id="3" name="Text Placeholder 2">
            <a:extLst>
              <a:ext uri="{FF2B5EF4-FFF2-40B4-BE49-F238E27FC236}">
                <a16:creationId xmlns:a16="http://schemas.microsoft.com/office/drawing/2014/main" id="{588E9B28-B911-18FB-73E9-6108447FF208}"/>
              </a:ext>
            </a:extLst>
          </p:cNvPr>
          <p:cNvSpPr>
            <a:spLocks noGrp="1"/>
          </p:cNvSpPr>
          <p:nvPr>
            <p:ph type="body" sz="quarter" idx="10"/>
          </p:nvPr>
        </p:nvSpPr>
        <p:spPr>
          <a:xfrm>
            <a:off x="467545" y="1844824"/>
            <a:ext cx="3672407" cy="4393059"/>
          </a:xfrm>
        </p:spPr>
        <p:txBody>
          <a:bodyPr/>
          <a:lstStyle/>
          <a:p>
            <a:r>
              <a:rPr lang="en-GB" sz="2800" dirty="0"/>
              <a:t>How can you encourage participation?</a:t>
            </a:r>
          </a:p>
          <a:p>
            <a:endParaRPr lang="en-GB" sz="2800" dirty="0"/>
          </a:p>
          <a:p>
            <a:r>
              <a:rPr lang="en-GB" sz="2800" dirty="0"/>
              <a:t>How can you modify language to encourage full participation when questioning?</a:t>
            </a:r>
          </a:p>
        </p:txBody>
      </p:sp>
      <p:pic>
        <p:nvPicPr>
          <p:cNvPr id="5" name="Picture 4">
            <a:extLst>
              <a:ext uri="{FF2B5EF4-FFF2-40B4-BE49-F238E27FC236}">
                <a16:creationId xmlns:a16="http://schemas.microsoft.com/office/drawing/2014/main" id="{89FE9529-8292-9278-A712-49CE8BF9DA0A}"/>
              </a:ext>
            </a:extLst>
          </p:cNvPr>
          <p:cNvPicPr>
            <a:picLocks noChangeAspect="1"/>
          </p:cNvPicPr>
          <p:nvPr/>
        </p:nvPicPr>
        <p:blipFill>
          <a:blip r:embed="rId2"/>
          <a:srcRect l="12988" t="23401" r="17714" b="8000"/>
          <a:stretch>
            <a:fillRect/>
          </a:stretch>
        </p:blipFill>
        <p:spPr>
          <a:xfrm>
            <a:off x="3851920" y="1806229"/>
            <a:ext cx="4914179" cy="2736304"/>
          </a:xfrm>
          <a:prstGeom prst="rect">
            <a:avLst/>
          </a:prstGeom>
        </p:spPr>
      </p:pic>
    </p:spTree>
    <p:extLst>
      <p:ext uri="{BB962C8B-B14F-4D97-AF65-F5344CB8AC3E}">
        <p14:creationId xmlns:p14="http://schemas.microsoft.com/office/powerpoint/2010/main" val="132740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433D0D-ACCF-C04D-FDBF-C74C81D700B9}"/>
              </a:ext>
            </a:extLst>
          </p:cNvPr>
          <p:cNvPicPr>
            <a:picLocks noChangeAspect="1"/>
          </p:cNvPicPr>
          <p:nvPr/>
        </p:nvPicPr>
        <p:blipFill>
          <a:blip r:embed="rId2"/>
          <a:srcRect l="12988" t="24800" r="16926" b="8001"/>
          <a:stretch>
            <a:fillRect/>
          </a:stretch>
        </p:blipFill>
        <p:spPr>
          <a:xfrm>
            <a:off x="433040" y="1268760"/>
            <a:ext cx="8277920" cy="4464496"/>
          </a:xfrm>
          <a:prstGeom prst="rect">
            <a:avLst/>
          </a:prstGeom>
        </p:spPr>
      </p:pic>
    </p:spTree>
    <p:extLst>
      <p:ext uri="{BB962C8B-B14F-4D97-AF65-F5344CB8AC3E}">
        <p14:creationId xmlns:p14="http://schemas.microsoft.com/office/powerpoint/2010/main" val="20445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6322-2AB2-0E6A-55AF-43C789043965}"/>
              </a:ext>
            </a:extLst>
          </p:cNvPr>
          <p:cNvSpPr>
            <a:spLocks noGrp="1"/>
          </p:cNvSpPr>
          <p:nvPr>
            <p:ph type="title"/>
          </p:nvPr>
        </p:nvSpPr>
        <p:spPr/>
        <p:txBody>
          <a:bodyPr/>
          <a:lstStyle/>
          <a:p>
            <a:r>
              <a:rPr lang="en-GB" b="1" dirty="0"/>
              <a:t>When to move on?</a:t>
            </a:r>
          </a:p>
        </p:txBody>
      </p:sp>
      <p:sp>
        <p:nvSpPr>
          <p:cNvPr id="3" name="Text Placeholder 2">
            <a:extLst>
              <a:ext uri="{FF2B5EF4-FFF2-40B4-BE49-F238E27FC236}">
                <a16:creationId xmlns:a16="http://schemas.microsoft.com/office/drawing/2014/main" id="{7EF4D63B-BB0A-DC8F-B0F0-18DB56BD9982}"/>
              </a:ext>
            </a:extLst>
          </p:cNvPr>
          <p:cNvSpPr>
            <a:spLocks noGrp="1"/>
          </p:cNvSpPr>
          <p:nvPr>
            <p:ph type="body" sz="quarter" idx="10"/>
          </p:nvPr>
        </p:nvSpPr>
        <p:spPr/>
        <p:txBody>
          <a:bodyPr/>
          <a:lstStyle/>
          <a:p>
            <a:r>
              <a:rPr lang="en-GB" sz="2800" dirty="0"/>
              <a:t>Hinge questions- designing effective questions.</a:t>
            </a:r>
          </a:p>
        </p:txBody>
      </p:sp>
      <p:pic>
        <p:nvPicPr>
          <p:cNvPr id="5" name="Picture 4">
            <a:extLst>
              <a:ext uri="{FF2B5EF4-FFF2-40B4-BE49-F238E27FC236}">
                <a16:creationId xmlns:a16="http://schemas.microsoft.com/office/drawing/2014/main" id="{7A27BF48-F58C-0A51-68A4-71782E3CE11A}"/>
              </a:ext>
            </a:extLst>
          </p:cNvPr>
          <p:cNvPicPr>
            <a:picLocks noChangeAspect="1"/>
          </p:cNvPicPr>
          <p:nvPr/>
        </p:nvPicPr>
        <p:blipFill>
          <a:blip r:embed="rId2"/>
          <a:srcRect l="12201" t="23400" r="13776" b="9401"/>
          <a:stretch>
            <a:fillRect/>
          </a:stretch>
        </p:blipFill>
        <p:spPr>
          <a:xfrm>
            <a:off x="611560" y="2994020"/>
            <a:ext cx="6768752" cy="3456384"/>
          </a:xfrm>
          <a:prstGeom prst="rect">
            <a:avLst/>
          </a:prstGeom>
        </p:spPr>
      </p:pic>
    </p:spTree>
    <p:extLst>
      <p:ext uri="{BB962C8B-B14F-4D97-AF65-F5344CB8AC3E}">
        <p14:creationId xmlns:p14="http://schemas.microsoft.com/office/powerpoint/2010/main" val="209502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2797-1009-EB37-DAD4-8559BFBED65B}"/>
              </a:ext>
            </a:extLst>
          </p:cNvPr>
          <p:cNvSpPr>
            <a:spLocks noGrp="1"/>
          </p:cNvSpPr>
          <p:nvPr>
            <p:ph type="title"/>
          </p:nvPr>
        </p:nvSpPr>
        <p:spPr>
          <a:xfrm>
            <a:off x="107504" y="692696"/>
            <a:ext cx="8784976" cy="936104"/>
          </a:xfrm>
        </p:spPr>
        <p:txBody>
          <a:bodyPr/>
          <a:lstStyle/>
          <a:p>
            <a:r>
              <a:rPr lang="en-GB" b="1" dirty="0"/>
              <a:t>What do you </a:t>
            </a:r>
            <a:r>
              <a:rPr lang="en-GB" b="1" u="sng" dirty="0"/>
              <a:t>do</a:t>
            </a:r>
            <a:r>
              <a:rPr lang="en-GB" b="1" dirty="0"/>
              <a:t> with formative assessment?</a:t>
            </a:r>
          </a:p>
        </p:txBody>
      </p:sp>
      <p:sp>
        <p:nvSpPr>
          <p:cNvPr id="3" name="Text Placeholder 2">
            <a:extLst>
              <a:ext uri="{FF2B5EF4-FFF2-40B4-BE49-F238E27FC236}">
                <a16:creationId xmlns:a16="http://schemas.microsoft.com/office/drawing/2014/main" id="{2CA719DF-EBA1-E5BC-E7B0-FA5BF33976B4}"/>
              </a:ext>
            </a:extLst>
          </p:cNvPr>
          <p:cNvSpPr>
            <a:spLocks noGrp="1"/>
          </p:cNvSpPr>
          <p:nvPr>
            <p:ph type="body" sz="quarter" idx="10"/>
          </p:nvPr>
        </p:nvSpPr>
        <p:spPr/>
        <p:txBody>
          <a:bodyPr/>
          <a:lstStyle/>
          <a:p>
            <a:r>
              <a:rPr lang="en-GB" sz="3200" dirty="0">
                <a:latin typeface="Aptos" panose="020B0004020202020204" pitchFamily="34" charset="0"/>
              </a:rPr>
              <a:t>Exit tickets</a:t>
            </a:r>
          </a:p>
          <a:p>
            <a:r>
              <a:rPr lang="en-GB" sz="3200" dirty="0">
                <a:latin typeface="Aptos" panose="020B0004020202020204" pitchFamily="34" charset="0"/>
              </a:rPr>
              <a:t>Mini whiteboards</a:t>
            </a:r>
          </a:p>
          <a:p>
            <a:r>
              <a:rPr lang="en-GB" sz="3200" dirty="0">
                <a:latin typeface="Aptos" panose="020B0004020202020204" pitchFamily="34" charset="0"/>
              </a:rPr>
              <a:t>Hands up</a:t>
            </a:r>
          </a:p>
          <a:p>
            <a:r>
              <a:rPr lang="en-GB" sz="3200" dirty="0">
                <a:latin typeface="Aptos" panose="020B0004020202020204" pitchFamily="34" charset="0"/>
              </a:rPr>
              <a:t>What do you do with the information? </a:t>
            </a:r>
          </a:p>
          <a:p>
            <a:r>
              <a:rPr lang="en-GB" sz="3200" dirty="0">
                <a:latin typeface="Aptos" panose="020B0004020202020204" pitchFamily="34" charset="0"/>
              </a:rPr>
              <a:t>How do you know when to move on or recap?</a:t>
            </a:r>
          </a:p>
        </p:txBody>
      </p:sp>
    </p:spTree>
    <p:extLst>
      <p:ext uri="{BB962C8B-B14F-4D97-AF65-F5344CB8AC3E}">
        <p14:creationId xmlns:p14="http://schemas.microsoft.com/office/powerpoint/2010/main" val="3698873879"/>
      </p:ext>
    </p:extLst>
  </p:cSld>
  <p:clrMapOvr>
    <a:masterClrMapping/>
  </p:clrMapOvr>
</p:sld>
</file>

<file path=ppt/theme/theme1.xml><?xml version="1.0" encoding="utf-8"?>
<a:theme xmlns:a="http://schemas.openxmlformats.org/drawingml/2006/main" name="Title and content">
  <a:themeElements>
    <a:clrScheme name="Custom 1">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005C83"/>
      </a:hlink>
      <a:folHlink>
        <a:srgbClr val="495961"/>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46433AF-ADAF-5043-992B-F8DA038F8EDD}" vid="{FB3B6721-CF41-CB4A-8BDA-0705E516CA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8E4A7C2D568744BEBA2CFA8B3088B9" ma:contentTypeVersion="19" ma:contentTypeDescription="Create a new document." ma:contentTypeScope="" ma:versionID="bc41be254f56e276b56ba84d7e61313d">
  <xsd:schema xmlns:xsd="http://www.w3.org/2001/XMLSchema" xmlns:xs="http://www.w3.org/2001/XMLSchema" xmlns:p="http://schemas.microsoft.com/office/2006/metadata/properties" xmlns:ns3="bfe6a8f7-c309-4cac-a63f-0c0b3bb25751" xmlns:ns4="636a9fc0-d735-4ce7-96c3-18ddd21c4f86" targetNamespace="http://schemas.microsoft.com/office/2006/metadata/properties" ma:root="true" ma:fieldsID="427b623c0541dc04e09a3299e39771fe" ns3:_="" ns4:_="">
    <xsd:import namespace="bfe6a8f7-c309-4cac-a63f-0c0b3bb25751"/>
    <xsd:import namespace="636a9fc0-d735-4ce7-96c3-18ddd21c4f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ystemTags" minOccurs="0"/>
                <xsd:element ref="ns3:MediaServiceSearchProperties"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e6a8f7-c309-4cac-a63f-0c0b3bb257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6a9fc0-d735-4ce7-96c3-18ddd21c4f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fe6a8f7-c309-4cac-a63f-0c0b3bb2575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087FD3-5DC4-4069-AD3B-F7EAA5515E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e6a8f7-c309-4cac-a63f-0c0b3bb25751"/>
    <ds:schemaRef ds:uri="636a9fc0-d735-4ce7-96c3-18ddd21c4f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0608EC-859B-4A99-8679-C05BD7B9789A}">
  <ds:schemaRefs>
    <ds:schemaRef ds:uri="http://schemas.microsoft.com/office/infopath/2007/PartnerControls"/>
    <ds:schemaRef ds:uri="http://purl.org/dc/elements/1.1/"/>
    <ds:schemaRef ds:uri="636a9fc0-d735-4ce7-96c3-18ddd21c4f86"/>
    <ds:schemaRef ds:uri="http://schemas.microsoft.com/office/2006/documentManagement/types"/>
    <ds:schemaRef ds:uri="http://schemas.microsoft.com/office/2006/metadata/properties"/>
    <ds:schemaRef ds:uri="http://www.w3.org/XML/1998/namespace"/>
    <ds:schemaRef ds:uri="http://purl.org/dc/terms/"/>
    <ds:schemaRef ds:uri="http://schemas.openxmlformats.org/package/2006/metadata/core-properties"/>
    <ds:schemaRef ds:uri="bfe6a8f7-c309-4cac-a63f-0c0b3bb25751"/>
    <ds:schemaRef ds:uri="http://purl.org/dc/dcmitype/"/>
  </ds:schemaRefs>
</ds:datastoreItem>
</file>

<file path=customXml/itemProps3.xml><?xml version="1.0" encoding="utf-8"?>
<ds:datastoreItem xmlns:ds="http://schemas.openxmlformats.org/officeDocument/2006/customXml" ds:itemID="{1F550B5B-764A-456A-890B-534F7E9CBE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9194 - PowerPoint Template 1 (Standard)</Template>
  <TotalTime>582</TotalTime>
  <Words>349</Words>
  <Application>Microsoft Office PowerPoint</Application>
  <PresentationFormat>On-screen Show (4:3)</PresentationFormat>
  <Paragraphs>34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Lucida Sans</vt:lpstr>
      <vt:lpstr>Title and content</vt:lpstr>
      <vt:lpstr>ITAP</vt:lpstr>
      <vt:lpstr>Introduction</vt:lpstr>
      <vt:lpstr>PowerPoint Presentation</vt:lpstr>
      <vt:lpstr>PowerPoint Presentation</vt:lpstr>
      <vt:lpstr>How to find out what pupils already know?</vt:lpstr>
      <vt:lpstr>During the Lesson</vt:lpstr>
      <vt:lpstr>PowerPoint Presentation</vt:lpstr>
      <vt:lpstr>When to move on?</vt:lpstr>
      <vt:lpstr>What do you do with formative assessment?</vt:lpstr>
      <vt:lpstr>PowerPoint Presentation</vt:lpstr>
      <vt:lpstr>Follow up in Schools</vt:lpstr>
      <vt:lpstr>What should feedback look like?</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Henry</dc:creator>
  <cp:lastModifiedBy>Emily Henry</cp:lastModifiedBy>
  <cp:revision>3</cp:revision>
  <cp:lastPrinted>2025-11-25T13:25:19Z</cp:lastPrinted>
  <dcterms:created xsi:type="dcterms:W3CDTF">2025-11-23T13:04:45Z</dcterms:created>
  <dcterms:modified xsi:type="dcterms:W3CDTF">2025-12-06T14:33:22Z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0x0101001E8E4A7C2D568744BEBA2CFA8B3088B9</vt:lpwstr>
  </property>
  <property fmtid="{D5CDD505-2E9C-101B-9397-08002B2CF9AE}" pid="3" name="MediaServiceImageTags">
    <vt:lpwstr/>
  </property>
</Properties>
</file>